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45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4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0018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511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58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4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75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2963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735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933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38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006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2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BCF7971-8D26-4E4E-90FD-B5667805893B}" type="datetimeFigureOut">
              <a:rPr lang="en-US" smtClean="0"/>
              <a:t>9/13/20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F553D43-CAE0-874E-8149-4010E652A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195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udib528/Multinational-Suicide-Analysi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russellyates88/suicide-rates-overview-1985-to-2016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9DBFE-5FAF-F64B-9625-AE321B8D5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multinational suicide Analysis</a:t>
            </a:r>
          </a:p>
        </p:txBody>
      </p:sp>
    </p:spTree>
    <p:extLst>
      <p:ext uri="{BB962C8B-B14F-4D97-AF65-F5344CB8AC3E}">
        <p14:creationId xmlns:p14="http://schemas.microsoft.com/office/powerpoint/2010/main" val="893510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F5892-388E-1D42-BC70-BD60B76A5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Suicides per Gender by year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2599998-7443-4340-8F88-A48C65625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311154"/>
            <a:ext cx="3864864" cy="3665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223BADF-A91B-4F40-A331-6A3F45CC57F7}"/>
              </a:ext>
            </a:extLst>
          </p:cNvPr>
          <p:cNvSpPr txBox="1">
            <a:spLocks/>
          </p:cNvSpPr>
          <p:nvPr/>
        </p:nvSpPr>
        <p:spPr>
          <a:xfrm>
            <a:off x="6435143" y="2349790"/>
            <a:ext cx="2482533" cy="3665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Suicides in the countries outlined in the data seem to be decreasing at a steady rate across both genders, but suicides are over two times as prevalent among males</a:t>
            </a:r>
          </a:p>
        </p:txBody>
      </p:sp>
    </p:spTree>
    <p:extLst>
      <p:ext uri="{BB962C8B-B14F-4D97-AF65-F5344CB8AC3E}">
        <p14:creationId xmlns:p14="http://schemas.microsoft.com/office/powerpoint/2010/main" val="3336438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53721-92F6-8F41-A9BD-033182C2D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 Exploratory data analysis</a:t>
            </a:r>
            <a:br>
              <a:rPr lang="en-US" dirty="0"/>
            </a:br>
            <a:r>
              <a:rPr lang="en-US" dirty="0"/>
              <a:t>USA vs non-</a:t>
            </a:r>
            <a:r>
              <a:rPr lang="en-US" dirty="0" err="1"/>
              <a:t>usa</a:t>
            </a:r>
            <a:endParaRPr lang="en-US" dirty="0"/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405F4D5B-EB8E-A648-AF4C-2B816672D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285395"/>
            <a:ext cx="4785392" cy="3607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312642-281E-0246-BFD6-6FBEE52BC6BE}"/>
              </a:ext>
            </a:extLst>
          </p:cNvPr>
          <p:cNvSpPr txBox="1">
            <a:spLocks/>
          </p:cNvSpPr>
          <p:nvPr/>
        </p:nvSpPr>
        <p:spPr>
          <a:xfrm>
            <a:off x="7349543" y="2285395"/>
            <a:ext cx="2482533" cy="3607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Since 2007, suicides among non-USA countries in the dataset have decreased, with a slight spike in 2015. Suicides have been steadily increasing in the USA since 2000 and were at a historical high in 2015.</a:t>
            </a:r>
          </a:p>
        </p:txBody>
      </p:sp>
    </p:spTree>
    <p:extLst>
      <p:ext uri="{BB962C8B-B14F-4D97-AF65-F5344CB8AC3E}">
        <p14:creationId xmlns:p14="http://schemas.microsoft.com/office/powerpoint/2010/main" val="640501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FFEE1-F2B9-3740-829E-7E13EAABC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 Exploratory data analysis</a:t>
            </a:r>
            <a:br>
              <a:rPr lang="en-US" dirty="0"/>
            </a:br>
            <a:r>
              <a:rPr lang="en-US" dirty="0"/>
              <a:t>suicides per age group in the us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73C9649C-1036-CF4C-85A6-94C030A880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5" y="2272516"/>
            <a:ext cx="4090433" cy="36207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4F97E3E-B86F-8940-89ED-E251A491C1A9}"/>
              </a:ext>
            </a:extLst>
          </p:cNvPr>
          <p:cNvSpPr txBox="1">
            <a:spLocks/>
          </p:cNvSpPr>
          <p:nvPr/>
        </p:nvSpPr>
        <p:spPr>
          <a:xfrm>
            <a:off x="6757114" y="2304107"/>
            <a:ext cx="2482533" cy="3607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Since 2005, US suicides have been increasing across all age groups, barring the 5 – 14 interval. </a:t>
            </a:r>
          </a:p>
        </p:txBody>
      </p:sp>
    </p:spTree>
    <p:extLst>
      <p:ext uri="{BB962C8B-B14F-4D97-AF65-F5344CB8AC3E}">
        <p14:creationId xmlns:p14="http://schemas.microsoft.com/office/powerpoint/2010/main" val="1189942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F9E5-88C5-0347-B8B8-FB2495FE3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young suicides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0C592017-6616-D649-B4F9-CDB17E4C88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5" y="2199634"/>
            <a:ext cx="3844027" cy="3402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2575E9F-25DE-E444-AD30-6C3FEA1E0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6839" y="2199634"/>
            <a:ext cx="3844027" cy="34026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F920379-1EBB-804A-91A2-C1797AFFB781}"/>
              </a:ext>
            </a:extLst>
          </p:cNvPr>
          <p:cNvSpPr txBox="1">
            <a:spLocks/>
          </p:cNvSpPr>
          <p:nvPr/>
        </p:nvSpPr>
        <p:spPr>
          <a:xfrm>
            <a:off x="2210296" y="5653826"/>
            <a:ext cx="7750567" cy="1056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Among the countries listed in the dataset, young female suicides have remained steady around 4 per 100K (15 – 24) and less than 1 (5 – 14).  Young male suicides have been decreasing among the 15 – 24 age group and remain steady among the 5 – 14 age group.</a:t>
            </a:r>
          </a:p>
        </p:txBody>
      </p:sp>
    </p:spTree>
    <p:extLst>
      <p:ext uri="{BB962C8B-B14F-4D97-AF65-F5344CB8AC3E}">
        <p14:creationId xmlns:p14="http://schemas.microsoft.com/office/powerpoint/2010/main" val="326018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32ED5-1568-634E-BEC5-F24C30E7F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young suicides in the us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0EE3F49B-E73E-2F43-98FD-19E036031C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261548"/>
            <a:ext cx="3802710" cy="3366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95ECFAEB-B325-0841-912E-0B0791F21C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156" y="2261548"/>
            <a:ext cx="3802709" cy="33661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57B3DC2-C11A-A84B-84D1-CF2E6E83C707}"/>
              </a:ext>
            </a:extLst>
          </p:cNvPr>
          <p:cNvSpPr txBox="1">
            <a:spLocks/>
          </p:cNvSpPr>
          <p:nvPr/>
        </p:nvSpPr>
        <p:spPr>
          <a:xfrm>
            <a:off x="2210296" y="5653826"/>
            <a:ext cx="7750567" cy="1056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Within the US, young female suicides have been drastically increasing since 2007 among the 15 – 24 age group slightly increasing in the 5 – 14 age group.  Young male suicides have been increasing among the 15 – 24 age group and remain steady among the 5 – 14 age group.</a:t>
            </a:r>
          </a:p>
        </p:txBody>
      </p:sp>
    </p:spTree>
    <p:extLst>
      <p:ext uri="{BB962C8B-B14F-4D97-AF65-F5344CB8AC3E}">
        <p14:creationId xmlns:p14="http://schemas.microsoft.com/office/powerpoint/2010/main" val="3748939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B32B1-E879-204D-82A2-A063BEA57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analysis</a:t>
            </a:r>
          </a:p>
        </p:txBody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CD45B9B2-DAF2-2D4F-9C19-A233C12047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334079"/>
            <a:ext cx="6024222" cy="3294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FF6B581-5FA6-B94F-B476-E387757163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7517911"/>
              </p:ext>
            </p:extLst>
          </p:nvPr>
        </p:nvGraphicFramePr>
        <p:xfrm>
          <a:off x="2231135" y="5809457"/>
          <a:ext cx="6024220" cy="75876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04844">
                  <a:extLst>
                    <a:ext uri="{9D8B030D-6E8A-4147-A177-3AD203B41FA5}">
                      <a16:colId xmlns:a16="http://schemas.microsoft.com/office/drawing/2014/main" val="3261869378"/>
                    </a:ext>
                  </a:extLst>
                </a:gridCol>
                <a:gridCol w="1204844">
                  <a:extLst>
                    <a:ext uri="{9D8B030D-6E8A-4147-A177-3AD203B41FA5}">
                      <a16:colId xmlns:a16="http://schemas.microsoft.com/office/drawing/2014/main" val="2904229374"/>
                    </a:ext>
                  </a:extLst>
                </a:gridCol>
                <a:gridCol w="1204844">
                  <a:extLst>
                    <a:ext uri="{9D8B030D-6E8A-4147-A177-3AD203B41FA5}">
                      <a16:colId xmlns:a16="http://schemas.microsoft.com/office/drawing/2014/main" val="298061161"/>
                    </a:ext>
                  </a:extLst>
                </a:gridCol>
                <a:gridCol w="1204844">
                  <a:extLst>
                    <a:ext uri="{9D8B030D-6E8A-4147-A177-3AD203B41FA5}">
                      <a16:colId xmlns:a16="http://schemas.microsoft.com/office/drawing/2014/main" val="1047584974"/>
                    </a:ext>
                  </a:extLst>
                </a:gridCol>
                <a:gridCol w="1204844">
                  <a:extLst>
                    <a:ext uri="{9D8B030D-6E8A-4147-A177-3AD203B41FA5}">
                      <a16:colId xmlns:a16="http://schemas.microsoft.com/office/drawing/2014/main" val="856723366"/>
                    </a:ext>
                  </a:extLst>
                </a:gridCol>
              </a:tblGrid>
              <a:tr h="252922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chemeClr val="bg1"/>
                          </a:solidFill>
                          <a:effectLst/>
                        </a:rPr>
                        <a:t>Coefficient</a:t>
                      </a:r>
                      <a:endParaRPr lang="en-US" sz="14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SE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T-value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P-value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140933"/>
                  </a:ext>
                </a:extLst>
              </a:tr>
              <a:tr h="252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Intercept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2317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196.2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11.81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&lt; 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53142776"/>
                  </a:ext>
                </a:extLst>
              </a:tr>
              <a:tr h="25292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GDP/Capita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0.035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0.0077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4.52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&lt; .001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3707112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9BD15CA-654B-C445-AF09-7F9CC65846E0}"/>
              </a:ext>
            </a:extLst>
          </p:cNvPr>
          <p:cNvSpPr txBox="1">
            <a:spLocks/>
          </p:cNvSpPr>
          <p:nvPr/>
        </p:nvSpPr>
        <p:spPr>
          <a:xfrm>
            <a:off x="8358989" y="2334078"/>
            <a:ext cx="2150172" cy="32947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</a:t>
            </a:r>
            <a:r>
              <a:rPr lang="en-US" baseline="30000" dirty="0"/>
              <a:t>2</a:t>
            </a:r>
            <a:r>
              <a:rPr lang="en-US" dirty="0"/>
              <a:t> = .008</a:t>
            </a:r>
          </a:p>
          <a:p>
            <a:pPr marL="0" indent="0">
              <a:buNone/>
            </a:pPr>
            <a:r>
              <a:rPr lang="en-US" dirty="0"/>
              <a:t>Although the R</a:t>
            </a:r>
            <a:r>
              <a:rPr lang="en-US" baseline="30000" dirty="0"/>
              <a:t>2</a:t>
            </a:r>
            <a:r>
              <a:rPr lang="en-US" dirty="0"/>
              <a:t> value is small, the small relationship is still prevalent between GDP/capita and suicides per country. </a:t>
            </a:r>
          </a:p>
        </p:txBody>
      </p:sp>
    </p:spTree>
    <p:extLst>
      <p:ext uri="{BB962C8B-B14F-4D97-AF65-F5344CB8AC3E}">
        <p14:creationId xmlns:p14="http://schemas.microsoft.com/office/powerpoint/2010/main" val="714863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DE364-24A2-1F41-B197-ACD23F1A5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Github Repository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170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EFFFF2-9EB4-4B6C-B9F8-2BA3EF89A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307017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D65299F-028F-4AFC-B46A-8DB33E20F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0172" y="0"/>
            <a:ext cx="9121828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7423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32C09C-13E5-2E48-932E-66201F9152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>
                <a:solidFill>
                  <a:srgbClr val="FFFFFF"/>
                </a:solidFill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8EE16-BD2D-CA47-8D6F-F0A32A81D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US" dirty="0"/>
              <a:t>Data</a:t>
            </a:r>
          </a:p>
          <a:p>
            <a:r>
              <a:rPr lang="en-US" dirty="0"/>
              <a:t>Data Limitations</a:t>
            </a:r>
          </a:p>
          <a:p>
            <a:r>
              <a:rPr lang="en-US" dirty="0"/>
              <a:t>Data Cleaning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Linear Regression Analysis</a:t>
            </a:r>
          </a:p>
          <a:p>
            <a:r>
              <a:rPr lang="en-US" dirty="0"/>
              <a:t>Code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44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D4ECE-D6A8-CC47-8668-43893FA43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7B13C-D590-FB4D-A38B-9E87F43D94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Public data can be found </a:t>
            </a:r>
            <a:r>
              <a:rPr lang="en-US" dirty="0">
                <a:hlinkClick r:id="rId2"/>
              </a:rPr>
              <a:t>here</a:t>
            </a:r>
            <a:endParaRPr lang="en-US" dirty="0"/>
          </a:p>
          <a:p>
            <a:r>
              <a:rPr lang="en-US" dirty="0"/>
              <a:t>Data weas compiled through aggregation of four public datasets</a:t>
            </a:r>
          </a:p>
          <a:p>
            <a:r>
              <a:rPr lang="en-US" dirty="0"/>
              <a:t>Contains number of  suicides across 101 countries by year, age group, sex, population, GDP, GDP per capita, GDI,  country-year, and generation</a:t>
            </a:r>
          </a:p>
          <a:p>
            <a:r>
              <a:rPr lang="en-US" dirty="0"/>
              <a:t>Age groups are compartmentalized in factors of 5 – 14, 15 - 24, 25 – 34, 35 – 54, 55 – 74, and 75+</a:t>
            </a:r>
          </a:p>
          <a:p>
            <a:r>
              <a:rPr lang="en-US" dirty="0"/>
              <a:t>Data was collected from 1985 – 2016</a:t>
            </a:r>
          </a:p>
          <a:p>
            <a:r>
              <a:rPr lang="en-US" dirty="0"/>
              <a:t>1985, 1986, and 2016 were cut out of analyses because of missing data</a:t>
            </a:r>
          </a:p>
        </p:txBody>
      </p:sp>
    </p:spTree>
    <p:extLst>
      <p:ext uri="{BB962C8B-B14F-4D97-AF65-F5344CB8AC3E}">
        <p14:creationId xmlns:p14="http://schemas.microsoft.com/office/powerpoint/2010/main" val="985757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BB049-5578-4048-8C2B-41A641DA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D71F7-CCC5-A247-A588-078F93649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 is measured on a factor scale</a:t>
            </a:r>
          </a:p>
          <a:p>
            <a:r>
              <a:rPr lang="en-US" dirty="0"/>
              <a:t>The factors that measure age are not equivalent</a:t>
            </a:r>
          </a:p>
          <a:p>
            <a:pPr lvl="1"/>
            <a:r>
              <a:rPr lang="en-US" dirty="0"/>
              <a:t>The factors of 5 – 14, 15 - 24, and 25 – 34 are measured on 10 year intervals</a:t>
            </a:r>
          </a:p>
          <a:p>
            <a:pPr lvl="1"/>
            <a:r>
              <a:rPr lang="en-US" dirty="0"/>
              <a:t>The factors of 35 – 54 and 55 – 74 are measured on 20 year intervals</a:t>
            </a:r>
          </a:p>
          <a:p>
            <a:pPr lvl="1"/>
            <a:r>
              <a:rPr lang="en-US" dirty="0"/>
              <a:t>The factor of 75+ is measured on an arbitrary interval</a:t>
            </a:r>
          </a:p>
          <a:p>
            <a:r>
              <a:rPr lang="en-US" dirty="0"/>
              <a:t>Not all countries in the world are included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482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3A2F45-B64F-9C49-ACF7-0C2ADA269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CC6975-2389-DB42-8F8A-B511CFD303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Column names and values were renamed for readability</a:t>
            </a:r>
          </a:p>
          <a:p>
            <a:r>
              <a:rPr lang="en-US">
                <a:solidFill>
                  <a:schemeClr val="bg1"/>
                </a:solidFill>
              </a:rPr>
              <a:t>Categorical values outside of countries were converted to factors </a:t>
            </a:r>
          </a:p>
          <a:p>
            <a:r>
              <a:rPr lang="en-US">
                <a:solidFill>
                  <a:schemeClr val="bg1"/>
                </a:solidFill>
              </a:rPr>
              <a:t>HDI, Generation, and Country-Year variables were eliminated due to redundancy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3ABA33-7540-6842-B0CB-6E5F2AF089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085" y="1456325"/>
            <a:ext cx="7272124" cy="11817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F5644C3-65F1-7E45-8021-A39FA27AC98C}"/>
              </a:ext>
            </a:extLst>
          </p:cNvPr>
          <p:cNvCxnSpPr>
            <a:cxnSpLocks/>
          </p:cNvCxnSpPr>
          <p:nvPr/>
        </p:nvCxnSpPr>
        <p:spPr>
          <a:xfrm flipH="1">
            <a:off x="8423145" y="2978063"/>
            <a:ext cx="1" cy="8924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25AC6622-DE8A-0246-AAEC-7E6E5C391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113" y="4094369"/>
            <a:ext cx="6032065" cy="12265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3701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FDE22-9169-9444-9BEB-C4F8730DE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Gender variation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99D68EC-4E5B-CE47-A29B-70F61ED7315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38877779"/>
              </p:ext>
            </p:extLst>
          </p:nvPr>
        </p:nvGraphicFramePr>
        <p:xfrm>
          <a:off x="2231135" y="5627577"/>
          <a:ext cx="4712949" cy="848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70983">
                  <a:extLst>
                    <a:ext uri="{9D8B030D-6E8A-4147-A177-3AD203B41FA5}">
                      <a16:colId xmlns:a16="http://schemas.microsoft.com/office/drawing/2014/main" val="539794322"/>
                    </a:ext>
                  </a:extLst>
                </a:gridCol>
                <a:gridCol w="1570983">
                  <a:extLst>
                    <a:ext uri="{9D8B030D-6E8A-4147-A177-3AD203B41FA5}">
                      <a16:colId xmlns:a16="http://schemas.microsoft.com/office/drawing/2014/main" val="2360464529"/>
                    </a:ext>
                  </a:extLst>
                </a:gridCol>
                <a:gridCol w="1570983">
                  <a:extLst>
                    <a:ext uri="{9D8B030D-6E8A-4147-A177-3AD203B41FA5}">
                      <a16:colId xmlns:a16="http://schemas.microsoft.com/office/drawing/2014/main" val="2622024817"/>
                    </a:ext>
                  </a:extLst>
                </a:gridCol>
              </a:tblGrid>
              <a:tr h="32380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Female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6448288"/>
                  </a:ext>
                </a:extLst>
              </a:tr>
              <a:tr h="482430">
                <a:tc>
                  <a:txBody>
                    <a:bodyPr/>
                    <a:lstStyle/>
                    <a:p>
                      <a:r>
                        <a:rPr lang="en-US" dirty="0"/>
                        <a:t>Suicides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5,188,910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1,559,510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9880189"/>
                  </a:ext>
                </a:extLst>
              </a:tr>
            </a:tbl>
          </a:graphicData>
        </a:graphic>
      </p:graphicFrame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61C89B-2200-8941-9B08-CC1760B3E2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5" y="2334701"/>
            <a:ext cx="4712948" cy="31115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1437FF9-B235-C741-9FF1-86F3C28D41E5}"/>
              </a:ext>
            </a:extLst>
          </p:cNvPr>
          <p:cNvSpPr txBox="1">
            <a:spLocks/>
          </p:cNvSpPr>
          <p:nvPr/>
        </p:nvSpPr>
        <p:spPr>
          <a:xfrm>
            <a:off x="7202380" y="3042301"/>
            <a:ext cx="2482533" cy="16963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Total amount of suicides is over 3x as high among males than it is for females within this dataset</a:t>
            </a:r>
          </a:p>
        </p:txBody>
      </p:sp>
    </p:spTree>
    <p:extLst>
      <p:ext uri="{BB962C8B-B14F-4D97-AF65-F5344CB8AC3E}">
        <p14:creationId xmlns:p14="http://schemas.microsoft.com/office/powerpoint/2010/main" val="27432358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717D-8C23-2049-B03F-49169F6BF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age group variation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1D217F-F196-CC4D-9B8B-80B7C52E5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0438" y="2271958"/>
            <a:ext cx="4597400" cy="3035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E55A0E7-7A80-944F-8FF5-C3673674BA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8990384"/>
              </p:ext>
            </p:extLst>
          </p:nvPr>
        </p:nvGraphicFramePr>
        <p:xfrm>
          <a:off x="6971898" y="2271958"/>
          <a:ext cx="1721342" cy="176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24886">
                  <a:extLst>
                    <a:ext uri="{9D8B030D-6E8A-4147-A177-3AD203B41FA5}">
                      <a16:colId xmlns:a16="http://schemas.microsoft.com/office/drawing/2014/main" val="1744419278"/>
                    </a:ext>
                  </a:extLst>
                </a:gridCol>
                <a:gridCol w="796456">
                  <a:extLst>
                    <a:ext uri="{9D8B030D-6E8A-4147-A177-3AD203B41FA5}">
                      <a16:colId xmlns:a16="http://schemas.microsoft.com/office/drawing/2014/main" val="204518234"/>
                    </a:ext>
                  </a:extLst>
                </a:gridCol>
              </a:tblGrid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Age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Suicides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109569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5 - 14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52,264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0707320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15 - 24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808,542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297699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25 - 34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1,123,912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2533505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35 - 54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2,452,141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5166201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55 - 74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1,658,443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42426"/>
                  </a:ext>
                </a:extLst>
              </a:tr>
              <a:tr h="190178">
                <a:tc>
                  <a:txBody>
                    <a:bodyPr/>
                    <a:lstStyle/>
                    <a:p>
                      <a:r>
                        <a:rPr lang="en-US" sz="1050" dirty="0"/>
                        <a:t>75+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653,118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474002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FB4B6E-18C2-8D43-A6B7-0AD7D94AC16A}"/>
              </a:ext>
            </a:extLst>
          </p:cNvPr>
          <p:cNvSpPr txBox="1">
            <a:spLocks/>
          </p:cNvSpPr>
          <p:nvPr/>
        </p:nvSpPr>
        <p:spPr>
          <a:xfrm>
            <a:off x="6971898" y="4189361"/>
            <a:ext cx="4425905" cy="16963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The total amount of suicides is highest among the 35 – 54 and 55 – 74 age groups, but that is to be expected given the largest factor intervals.</a:t>
            </a:r>
          </a:p>
        </p:txBody>
      </p:sp>
    </p:spTree>
    <p:extLst>
      <p:ext uri="{BB962C8B-B14F-4D97-AF65-F5344CB8AC3E}">
        <p14:creationId xmlns:p14="http://schemas.microsoft.com/office/powerpoint/2010/main" val="3234600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04A1-F76D-784B-9D27-8BF02E2BBD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Suicides per country by year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CE0EBFF-8CF8-9C4D-A60D-043CC0BBA8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264938"/>
            <a:ext cx="5086672" cy="4238893"/>
          </a:xfr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D46520A-46EE-9848-8FB7-170B4784C540}"/>
              </a:ext>
            </a:extLst>
          </p:cNvPr>
          <p:cNvSpPr txBox="1">
            <a:spLocks/>
          </p:cNvSpPr>
          <p:nvPr/>
        </p:nvSpPr>
        <p:spPr>
          <a:xfrm>
            <a:off x="7478331" y="2264938"/>
            <a:ext cx="2482533" cy="42388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Russia, Lithuania, and Korea all have the highest suicide rates per country when adjusted for population.  The United States and Russia have the highest raw number of suicide rates within this timeframe</a:t>
            </a:r>
          </a:p>
        </p:txBody>
      </p:sp>
    </p:spTree>
    <p:extLst>
      <p:ext uri="{BB962C8B-B14F-4D97-AF65-F5344CB8AC3E}">
        <p14:creationId xmlns:p14="http://schemas.microsoft.com/office/powerpoint/2010/main" val="1689693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C118C-E5EF-614E-A2C8-ABD3BFC27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  <a:br>
              <a:rPr lang="en-US" dirty="0"/>
            </a:br>
            <a:r>
              <a:rPr lang="en-US" dirty="0"/>
              <a:t>Suicides per age group by year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6C20DCDE-38FD-BE40-AB72-4CE9864076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6" y="2349790"/>
            <a:ext cx="3864864" cy="3665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982D6F2-97E4-934A-B993-0716CD1B69EC}"/>
              </a:ext>
            </a:extLst>
          </p:cNvPr>
          <p:cNvSpPr txBox="1">
            <a:spLocks/>
          </p:cNvSpPr>
          <p:nvPr/>
        </p:nvSpPr>
        <p:spPr>
          <a:xfrm>
            <a:off x="6435143" y="2349790"/>
            <a:ext cx="2482533" cy="36654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Suicides in the countries outlined in the data seem to be decreasing at a steady rate across all age groups</a:t>
            </a:r>
          </a:p>
        </p:txBody>
      </p:sp>
    </p:spTree>
    <p:extLst>
      <p:ext uri="{BB962C8B-B14F-4D97-AF65-F5344CB8AC3E}">
        <p14:creationId xmlns:p14="http://schemas.microsoft.com/office/powerpoint/2010/main" val="26641598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681</Words>
  <Application>Microsoft Macintosh PowerPoint</Application>
  <PresentationFormat>Widescreen</PresentationFormat>
  <Paragraphs>81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Gill Sans MT</vt:lpstr>
      <vt:lpstr>Parcel</vt:lpstr>
      <vt:lpstr>multinational suicide Analysis</vt:lpstr>
      <vt:lpstr>Table of contents</vt:lpstr>
      <vt:lpstr>Data</vt:lpstr>
      <vt:lpstr>Data Limitations</vt:lpstr>
      <vt:lpstr>Data cleaning</vt:lpstr>
      <vt:lpstr>Exploratory data analysis Gender variation</vt:lpstr>
      <vt:lpstr>Exploratory data analysis age group variation</vt:lpstr>
      <vt:lpstr>Exploratory data analysis Suicides per country by year</vt:lpstr>
      <vt:lpstr>Exploratory data analysis Suicides per age group by year</vt:lpstr>
      <vt:lpstr>Exploratory data analysis Suicides per Gender by year</vt:lpstr>
      <vt:lpstr>USA Exploratory data analysis USA vs non-usa</vt:lpstr>
      <vt:lpstr>USA Exploratory data analysis suicides per age group in the us</vt:lpstr>
      <vt:lpstr>Exploratory data analysis young suicides</vt:lpstr>
      <vt:lpstr>Exploratory data analysis young suicides in the us</vt:lpstr>
      <vt:lpstr>Linear Regression analysis</vt:lpstr>
      <vt:lpstr>Github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suicide Analysis</dc:title>
  <dc:creator>Strahlman, Mitchell T</dc:creator>
  <cp:lastModifiedBy>Strahlman, Mitchell T</cp:lastModifiedBy>
  <cp:revision>15</cp:revision>
  <dcterms:created xsi:type="dcterms:W3CDTF">2020-09-13T18:51:00Z</dcterms:created>
  <dcterms:modified xsi:type="dcterms:W3CDTF">2020-09-14T01:38:08Z</dcterms:modified>
</cp:coreProperties>
</file>

<file path=docProps/thumbnail.jpeg>
</file>